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267" r:id="rId15"/>
    <p:sldId id="270" r:id="rId16"/>
    <p:sldId id="271" r:id="rId17"/>
    <p:sldId id="272" r:id="rId18"/>
    <p:sldId id="273" r:id="rId19"/>
    <p:sldId id="269" r:id="rId20"/>
    <p:sldId id="274" r:id="rId21"/>
    <p:sldId id="265" r:id="rId22"/>
    <p:sldId id="275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46BD03-BFB5-40F4-ADCD-362AC6AAA016}" v="4" dt="2023-03-18T13:02:47.5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.Gauthy" userId="S::e.gauthy@ndc-uccle.be::ed40464f-d1de-42f9-ba64-b664ab6a72c3" providerId="AD" clId="Web-{8B46BD03-BFB5-40F4-ADCD-362AC6AAA016}"/>
    <pc:docChg chg="modSld">
      <pc:chgData name="E.Gauthy" userId="S::e.gauthy@ndc-uccle.be::ed40464f-d1de-42f9-ba64-b664ab6a72c3" providerId="AD" clId="Web-{8B46BD03-BFB5-40F4-ADCD-362AC6AAA016}" dt="2023-03-18T13:02:47.527" v="1" actId="20577"/>
      <pc:docMkLst>
        <pc:docMk/>
      </pc:docMkLst>
      <pc:sldChg chg="modSp">
        <pc:chgData name="E.Gauthy" userId="S::e.gauthy@ndc-uccle.be::ed40464f-d1de-42f9-ba64-b664ab6a72c3" providerId="AD" clId="Web-{8B46BD03-BFB5-40F4-ADCD-362AC6AAA016}" dt="2023-03-18T13:02:47.527" v="1" actId="20577"/>
        <pc:sldMkLst>
          <pc:docMk/>
          <pc:sldMk cId="3776168785" sldId="267"/>
        </pc:sldMkLst>
        <pc:spChg chg="mod">
          <ac:chgData name="E.Gauthy" userId="S::e.gauthy@ndc-uccle.be::ed40464f-d1de-42f9-ba64-b664ab6a72c3" providerId="AD" clId="Web-{8B46BD03-BFB5-40F4-ADCD-362AC6AAA016}" dt="2023-03-18T13:02:47.527" v="1" actId="20577"/>
          <ac:spMkLst>
            <pc:docMk/>
            <pc:sldMk cId="3776168785" sldId="267"/>
            <ac:spMk id="4" creationId="{A726B429-A735-51D3-3881-83D68653817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AA0A5-2828-E221-D406-E5F1CE7A8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DBD4DE-C13F-E6F0-2AC1-ABE6D416B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1D3724-6EB2-DC85-4A0E-CC2295467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3E9B91-E42F-F880-E5BC-782A9C80A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57371-AB91-AE47-4043-D90B8721A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063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50E291-7CD5-5682-750C-57C8591BB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B1D320-E991-4907-A392-598754CDD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86384E-DBD7-3827-76EC-CFC338721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02508-DB5B-C065-EB6B-20AA1202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BCA1B8-1FA6-5795-1289-4B3DE86D6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300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6ABB76-C2D3-65F1-8B46-68460970B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DE2477-D98E-750D-B427-F8B1DB71E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27A0DC-5762-286D-671B-3017662A5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A8166A-F87B-DF7C-B251-F30DC4E2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21FF5-DABC-4BBA-441D-C8B909A31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383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1DDCE-74ED-BDEB-7B69-AC360BAF8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202245-06CE-71E4-079B-BA0BE11EDC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70C8D6-6794-EF6F-BD48-DDFC4D343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707E8A-2415-D4C9-EDFE-159086C9F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A26764-037D-CAD5-8335-D1E72EE82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F79223-19D5-0DCD-02BE-53DDAF9E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820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5BC4C0-4502-A841-8BB4-F82E0F5E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9AC449-B9F9-DF18-6FFC-AC95C9A0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539ED3-8295-9CD2-6A0D-D0A4267E1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E33723E-FBF4-678C-96EB-4502C0A63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48D85D-EAFC-7B3C-4A59-D87EA458FD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23D833-EA8C-0E10-614E-FD23AF5BC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580E6F-B940-BD1C-2BA3-C5399FCFD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E48B68-E37C-0BA2-AC20-61F55483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7170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48F07-C8F6-EC34-1546-229BCD3FD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5CCA26-B932-DE28-7800-DA6A0086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B0354E-0309-7807-2E38-005690223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803E6E-E5DF-0492-E6F7-555737E54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312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2A9DF83-EF78-4314-C090-24245201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FF69131-9553-2357-CA38-33AD71C98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F2489A-B8F5-5DED-753D-67FA40E9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7669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E941A2-F2E9-411A-55B6-1F8BACD5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241E9E-E5ED-F062-4A7D-09C440410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0A6A10-834C-8043-6844-70DFF4DA6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376D03-8FC8-E48A-045F-A773C0088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C11FFA-DD35-83F9-171F-153A709D3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E8B52D-81AB-6E26-A148-83F1736D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520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A74E41-FA53-03CB-5FE2-89C443A65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AB140F-5E75-B64C-6E39-93E9B5A30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12C106-3241-6627-2FFB-A103DCCBD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DB1AF9-5CBA-5922-606C-34CAE8B38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AA141D-FB38-A170-2C27-36F1F056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AC9A84-FC2B-7635-B1F2-2D295828A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099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FBB659-3CD4-2C09-7324-6F5BFDA8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452539-B7E6-4BB2-626A-5FD7C104F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6CD890-C4D4-7F69-E229-F5A57A7EE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7E4BED-1D5E-E5FD-8761-391FF09B4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48B693-8E90-6460-658B-46DA3D99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1626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4F814DC-8513-F848-5355-3DD26865FB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9954D09-4025-A047-EA5A-B50C25843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225D9C-BFBD-8F88-D348-9D5B5E909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055C94-A4F9-65AF-CF0F-587F650C8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0A8B71-6C5A-9655-2608-4EA8A8050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8009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E18D5C-B760-2E4C-6C5A-DD5CED676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A55C5B-3F45-8AFB-A556-EF36003F2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ADEA71-E816-F7D8-5EAE-FF67B09F2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7DD1D-06E1-4C6E-8434-BF62CCC7527B}" type="datetimeFigureOut">
              <a:rPr lang="fr-BE" smtClean="0"/>
              <a:t>18-03-23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3A830-6F4D-2041-CA09-0125EB9EE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41965F-B2DC-BA3D-5D36-018AA94C5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D58E6-6B09-4D39-81DB-F3AD24840E1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84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dcuccle.sharepoint.com/:b:/s/Notre-DamedesChamps/EXay__LJs2tKiFyObqKmcBMBcS7RjbtUko_BKkAkmSKufg?e=uEBjCa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7E656F2-66CA-CC23-4209-1351E19BD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0" y="388250"/>
            <a:ext cx="2977581" cy="137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568BEC0-9D86-AA2A-C605-DACC4811A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27" y="2044206"/>
            <a:ext cx="3173316" cy="255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A5E0948-F12D-70E9-0FF5-47BF43EB0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043" y="1762518"/>
            <a:ext cx="3308767" cy="255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349D3AC2-3A62-AD57-1272-DA6BEAA3D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368" y="1538347"/>
            <a:ext cx="4094185" cy="306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D9F4F08-DA26-27C5-A133-1A53EF33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0" y="4485696"/>
            <a:ext cx="1737073" cy="17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6444DC-BC37-B37A-6B4B-E2403923BDA6}"/>
              </a:ext>
            </a:extLst>
          </p:cNvPr>
          <p:cNvSpPr txBox="1"/>
          <p:nvPr/>
        </p:nvSpPr>
        <p:spPr>
          <a:xfrm>
            <a:off x="2404413" y="4805310"/>
            <a:ext cx="9217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Vente de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gaufres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pour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soutenir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un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projet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d'adduction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, de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potabilisation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et de distribution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d'eau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pour les habitants de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Rwabiyange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, au Rwanda</a:t>
            </a:r>
            <a:endParaRPr lang="fr-BE"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6FBCDD-E12A-C649-5403-918DEDC5F411}"/>
              </a:ext>
            </a:extLst>
          </p:cNvPr>
          <p:cNvSpPr txBox="1"/>
          <p:nvPr/>
        </p:nvSpPr>
        <p:spPr>
          <a:xfrm>
            <a:off x="4028686" y="478075"/>
            <a:ext cx="72539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Action Carême 2023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​</a:t>
            </a:r>
            <a:endParaRPr lang="fr-BE" sz="5000" b="1" dirty="0"/>
          </a:p>
        </p:txBody>
      </p:sp>
      <p:pic>
        <p:nvPicPr>
          <p:cNvPr id="2" name="ayub-ogada-kothbiro-youtube">
            <a:hlinkClick r:id="" action="ppaction://media"/>
            <a:extLst>
              <a:ext uri="{FF2B5EF4-FFF2-40B4-BE49-F238E27FC236}">
                <a16:creationId xmlns:a16="http://schemas.microsoft.com/office/drawing/2014/main" id="{5A5AABC8-6EE4-CA08-B39D-56B9C0A033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49476" y="4013491"/>
            <a:ext cx="406400" cy="35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6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7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arbre, extérieur, plante, pierre&#10;&#10;Description générée automatiquement">
            <a:extLst>
              <a:ext uri="{FF2B5EF4-FFF2-40B4-BE49-F238E27FC236}">
                <a16:creationId xmlns:a16="http://schemas.microsoft.com/office/drawing/2014/main" id="{7B5A1A16-1D2A-EB7D-3116-57FF7AD4F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6" r="-2" b="13815"/>
          <a:stretch/>
        </p:blipFill>
        <p:spPr>
          <a:xfrm rot="5400000">
            <a:off x="-1160008" y="1551178"/>
            <a:ext cx="6524936" cy="38096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FD12E3-1FCA-A38B-5CE4-E061CC795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84" r="18462" b="3"/>
          <a:stretch/>
        </p:blipFill>
        <p:spPr>
          <a:xfrm>
            <a:off x="4196497" y="166533"/>
            <a:ext cx="3797618" cy="65249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A5D338-2E28-6361-8725-D219214E8A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42"/>
          <a:stretch/>
        </p:blipFill>
        <p:spPr>
          <a:xfrm>
            <a:off x="8077468" y="190606"/>
            <a:ext cx="3822808" cy="3160653"/>
          </a:xfrm>
          <a:prstGeom prst="rect">
            <a:avLst/>
          </a:prstGeom>
        </p:spPr>
      </p:pic>
      <p:pic>
        <p:nvPicPr>
          <p:cNvPr id="9" name="Image 8" descr="Une image contenant extérieur, ciel, herbe, vélo&#10;&#10;Description générée automatiquement">
            <a:extLst>
              <a:ext uri="{FF2B5EF4-FFF2-40B4-BE49-F238E27FC236}">
                <a16:creationId xmlns:a16="http://schemas.microsoft.com/office/drawing/2014/main" id="{099B7C6C-6094-434F-9CEB-3BCD616C2B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" r="6537" b="2"/>
          <a:stretch/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F9380E0A-2737-A7B3-2C50-113674E265A2}"/>
              </a:ext>
            </a:extLst>
          </p:cNvPr>
          <p:cNvSpPr/>
          <p:nvPr/>
        </p:nvSpPr>
        <p:spPr>
          <a:xfrm>
            <a:off x="10530038" y="1328286"/>
            <a:ext cx="683394" cy="4427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07382B6E-B117-F040-AFE9-1DA23F9DD4EC}"/>
              </a:ext>
            </a:extLst>
          </p:cNvPr>
          <p:cNvSpPr/>
          <p:nvPr/>
        </p:nvSpPr>
        <p:spPr>
          <a:xfrm>
            <a:off x="6096000" y="3506741"/>
            <a:ext cx="728312" cy="3241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6E29C0D5-52EE-1197-9304-A079805C03E6}"/>
              </a:ext>
            </a:extLst>
          </p:cNvPr>
          <p:cNvSpPr/>
          <p:nvPr/>
        </p:nvSpPr>
        <p:spPr>
          <a:xfrm rot="1898872">
            <a:off x="10082529" y="1070926"/>
            <a:ext cx="728312" cy="3241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6968DA-4523-0EBC-94B0-169A30B32BEC}"/>
              </a:ext>
            </a:extLst>
          </p:cNvPr>
          <p:cNvSpPr txBox="1"/>
          <p:nvPr/>
        </p:nvSpPr>
        <p:spPr>
          <a:xfrm>
            <a:off x="308531" y="5214140"/>
            <a:ext cx="3587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 Rwanda est un petit pays d’Afrique centrale, ancienne colonie belge, situé dans la région "des Grands lacs". On le surnomme le Pays des mille collines.</a:t>
            </a: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2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1000"/>
    </mc:Choice>
    <mc:Fallback xmlns="">
      <p:transition spd="slow" advClick="0" advTm="1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able, personne, intérieur, plancher&#10;&#10;Description générée automatiquement">
            <a:extLst>
              <a:ext uri="{FF2B5EF4-FFF2-40B4-BE49-F238E27FC236}">
                <a16:creationId xmlns:a16="http://schemas.microsoft.com/office/drawing/2014/main" id="{15D04761-9D9B-C4AD-944D-E24C65D8BD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6" b="8008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177B56A-6BC3-C521-D052-801041FC3602}"/>
              </a:ext>
            </a:extLst>
          </p:cNvPr>
          <p:cNvSpPr txBox="1"/>
          <p:nvPr/>
        </p:nvSpPr>
        <p:spPr>
          <a:xfrm>
            <a:off x="783390" y="4410509"/>
            <a:ext cx="109016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Après leur journée de travail en classe, les enfants de Rwabiyange* ont une mission importante…</a:t>
            </a:r>
            <a:r>
              <a:rPr lang="fr-FR" sz="2000" dirty="0"/>
              <a:t>, </a:t>
            </a:r>
          </a:p>
          <a:p>
            <a:endParaRPr lang="fr-FR" sz="2000" dirty="0"/>
          </a:p>
          <a:p>
            <a:r>
              <a:rPr lang="fr-FR" sz="2000" dirty="0">
                <a:solidFill>
                  <a:schemeClr val="bg1"/>
                </a:solidFill>
              </a:rPr>
              <a:t>* Village du district de Rwamagana dans le secteur de Musha,  situé dans la province de l’Est du Rwanda, au bord du lac Muhazi</a:t>
            </a:r>
            <a:endParaRPr lang="fr-B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04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personne, enfant, plancher, groupe&#10;&#10;Description générée automatiquement">
            <a:extLst>
              <a:ext uri="{FF2B5EF4-FFF2-40B4-BE49-F238E27FC236}">
                <a16:creationId xmlns:a16="http://schemas.microsoft.com/office/drawing/2014/main" id="{0CE1905F-EB66-125E-0027-FEC8C06982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721A2AF-7C96-4342-7B44-32C31C93F165}"/>
              </a:ext>
            </a:extLst>
          </p:cNvPr>
          <p:cNvSpPr txBox="1"/>
          <p:nvPr/>
        </p:nvSpPr>
        <p:spPr>
          <a:xfrm>
            <a:off x="518160" y="4714240"/>
            <a:ext cx="1129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… Tout petits ou plus grands, ils doivent parcourir environ 1,3 km à pied pour aller puiser de l’eau dans le lac voisin.</a:t>
            </a:r>
            <a:endParaRPr lang="fr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6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herbe, extérieur, groupe&#10;&#10;Description générée automatiquement">
            <a:extLst>
              <a:ext uri="{FF2B5EF4-FFF2-40B4-BE49-F238E27FC236}">
                <a16:creationId xmlns:a16="http://schemas.microsoft.com/office/drawing/2014/main" id="{92DF9865-C9E1-3D8B-D115-FE29DC9309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1" b="2076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B8A4AC-AC18-3B46-C9AE-76506E1CB343}"/>
              </a:ext>
            </a:extLst>
          </p:cNvPr>
          <p:cNvSpPr txBox="1"/>
          <p:nvPr/>
        </p:nvSpPr>
        <p:spPr>
          <a:xfrm>
            <a:off x="664144" y="305869"/>
            <a:ext cx="11030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Plusieurs fois par jour, ils sont responsables de ramener dans leur famille, l’eau nécessaire pour boire, se laver, cuisiner…</a:t>
            </a:r>
            <a:endParaRPr lang="fr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8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/>
    </mc:Choice>
    <mc:Fallback xmlns="">
      <p:transition spd="slow" advClick="0" advTm="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 6" descr="Une image contenant arbre, extérieur, nature, forêt&#10;&#10;Description générée automatiquement">
            <a:extLst>
              <a:ext uri="{FF2B5EF4-FFF2-40B4-BE49-F238E27FC236}">
                <a16:creationId xmlns:a16="http://schemas.microsoft.com/office/drawing/2014/main" id="{01135394-27F7-6F08-7653-AD49924CBC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5"/>
          <a:stretch/>
        </p:blipFill>
        <p:spPr>
          <a:xfrm rot="5400000">
            <a:off x="-381000" y="381000"/>
            <a:ext cx="6858000" cy="6096000"/>
          </a:xfrm>
          <a:prstGeom prst="rect">
            <a:avLst/>
          </a:prstGeom>
        </p:spPr>
      </p:pic>
      <p:pic>
        <p:nvPicPr>
          <p:cNvPr id="5" name="Image 4" descr="Une image contenant arbre, extérieur&#10;&#10;Description générée automatiquement">
            <a:extLst>
              <a:ext uri="{FF2B5EF4-FFF2-40B4-BE49-F238E27FC236}">
                <a16:creationId xmlns:a16="http://schemas.microsoft.com/office/drawing/2014/main" id="{7BA3FF16-3C9C-FA00-685D-1601E5C3D0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5"/>
          <a:stretch/>
        </p:blipFill>
        <p:spPr>
          <a:xfrm rot="5400000">
            <a:off x="5715000" y="381000"/>
            <a:ext cx="6858000" cy="6096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C4ACC9-E9D2-46E9-0F4D-2EF492B27F12}"/>
              </a:ext>
            </a:extLst>
          </p:cNvPr>
          <p:cNvSpPr txBox="1"/>
          <p:nvPr/>
        </p:nvSpPr>
        <p:spPr>
          <a:xfrm>
            <a:off x="450783" y="1260909"/>
            <a:ext cx="11623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Dans leur village, il n’y a pas d’eau courante ou de robinets comme chez nous.</a:t>
            </a:r>
            <a:endParaRPr lang="fr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1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/>
    </mc:Choice>
    <mc:Fallback xmlns="">
      <p:transition spd="slow" advClick="0" advTm="8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herbe, extérieur, eau, nature&#10;&#10;Description générée automatiquement">
            <a:extLst>
              <a:ext uri="{FF2B5EF4-FFF2-40B4-BE49-F238E27FC236}">
                <a16:creationId xmlns:a16="http://schemas.microsoft.com/office/drawing/2014/main" id="{0913059B-B639-3DB7-1D90-B12B3C3A8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6" b="18094"/>
          <a:stretch/>
        </p:blipFill>
        <p:spPr>
          <a:xfrm>
            <a:off x="-3047" y="19260"/>
            <a:ext cx="12191999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909268-BAE7-77B3-87F4-98B257FFC441}"/>
              </a:ext>
            </a:extLst>
          </p:cNvPr>
          <p:cNvSpPr txBox="1"/>
          <p:nvPr/>
        </p:nvSpPr>
        <p:spPr>
          <a:xfrm>
            <a:off x="660400" y="325550"/>
            <a:ext cx="10495280" cy="15642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rgbClr val="FFFFFF"/>
                </a:solidFill>
                <a:ea typeface="+mj-ea"/>
                <a:cs typeface="+mj-cs"/>
              </a:rPr>
              <a:t>L’eau</a:t>
            </a: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ea typeface="+mj-ea"/>
                <a:cs typeface="+mj-cs"/>
              </a:rPr>
              <a:t>est</a:t>
            </a: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ea typeface="+mj-ea"/>
                <a:cs typeface="+mj-cs"/>
              </a:rPr>
              <a:t>puisée</a:t>
            </a: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ea typeface="+mj-ea"/>
                <a:cs typeface="+mj-cs"/>
              </a:rPr>
              <a:t>près</a:t>
            </a: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 de la rive.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La </a:t>
            </a:r>
            <a:r>
              <a:rPr lang="en-US" sz="3600" dirty="0" err="1">
                <a:solidFill>
                  <a:srgbClr val="FFFFFF"/>
                </a:solidFill>
                <a:ea typeface="+mj-ea"/>
                <a:cs typeface="+mj-cs"/>
              </a:rPr>
              <a:t>plupart</a:t>
            </a: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 des enfants ne </a:t>
            </a:r>
            <a:r>
              <a:rPr lang="en-US" sz="3600" dirty="0" err="1">
                <a:solidFill>
                  <a:srgbClr val="FFFFFF"/>
                </a:solidFill>
                <a:ea typeface="+mj-ea"/>
                <a:cs typeface="+mj-cs"/>
              </a:rPr>
              <a:t>sait</a:t>
            </a: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 pas </a:t>
            </a:r>
            <a:r>
              <a:rPr lang="en-US" sz="3600" dirty="0" err="1">
                <a:solidFill>
                  <a:srgbClr val="FFFFFF"/>
                </a:solidFill>
                <a:ea typeface="+mj-ea"/>
                <a:cs typeface="+mj-cs"/>
              </a:rPr>
              <a:t>nager</a:t>
            </a:r>
            <a:r>
              <a:rPr lang="en-US" sz="3600" dirty="0">
                <a:solidFill>
                  <a:srgbClr val="FFFFFF"/>
                </a:solidFill>
                <a:ea typeface="+mj-ea"/>
                <a:cs typeface="+mj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851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/>
    </mc:Choice>
    <mc:Fallback xmlns="">
      <p:transition spd="slow" advClick="0" advTm="8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extérieur, arbre&#10;&#10;Description générée automatiquement">
            <a:extLst>
              <a:ext uri="{FF2B5EF4-FFF2-40B4-BE49-F238E27FC236}">
                <a16:creationId xmlns:a16="http://schemas.microsoft.com/office/drawing/2014/main" id="{D6CFF46B-B982-9A91-97A8-E92EB6F7B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5"/>
          <a:stretch/>
        </p:blipFill>
        <p:spPr>
          <a:xfrm rot="5400000">
            <a:off x="-381000" y="381000"/>
            <a:ext cx="6858000" cy="609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458BE9-FC34-3BDF-2B2E-87D7FCCF43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5"/>
          <a:stretch/>
        </p:blipFill>
        <p:spPr>
          <a:xfrm rot="5400000">
            <a:off x="5715000" y="381000"/>
            <a:ext cx="6858000" cy="6096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A11B93-FFB6-C23D-4C47-B690503D5642}"/>
              </a:ext>
            </a:extLst>
          </p:cNvPr>
          <p:cNvSpPr txBox="1"/>
          <p:nvPr/>
        </p:nvSpPr>
        <p:spPr>
          <a:xfrm>
            <a:off x="367707" y="354690"/>
            <a:ext cx="11623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Malheureusement sur les bords se développent la bilharziose et d’autres microbes présents dans les algues en surface.</a:t>
            </a:r>
            <a:endParaRPr lang="fr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0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arbre, extérieur&#10;&#10;Description générée automatiquement">
            <a:extLst>
              <a:ext uri="{FF2B5EF4-FFF2-40B4-BE49-F238E27FC236}">
                <a16:creationId xmlns:a16="http://schemas.microsoft.com/office/drawing/2014/main" id="{F1654CA6-0E67-74E5-17CE-2989C8355B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5"/>
          <a:stretch/>
        </p:blipFill>
        <p:spPr>
          <a:xfrm rot="5400000">
            <a:off x="-381000" y="381000"/>
            <a:ext cx="6858000" cy="6096000"/>
          </a:xfrm>
          <a:prstGeom prst="rect">
            <a:avLst/>
          </a:prstGeom>
        </p:spPr>
      </p:pic>
      <p:pic>
        <p:nvPicPr>
          <p:cNvPr id="7" name="Image 6" descr="Une image contenant herbe, extérieur, ciel, champ&#10;&#10;Description générée automatiquement">
            <a:extLst>
              <a:ext uri="{FF2B5EF4-FFF2-40B4-BE49-F238E27FC236}">
                <a16:creationId xmlns:a16="http://schemas.microsoft.com/office/drawing/2014/main" id="{25D1D94A-2D99-0803-D27C-EC58CBCD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1095"/>
          <a:stretch/>
        </p:blipFill>
        <p:spPr>
          <a:xfrm>
            <a:off x="6096000" y="9635"/>
            <a:ext cx="6096000" cy="685799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CFBF5C3-777F-4CE1-D9B0-3C8746C60A3F}"/>
              </a:ext>
            </a:extLst>
          </p:cNvPr>
          <p:cNvSpPr txBox="1"/>
          <p:nvPr/>
        </p:nvSpPr>
        <p:spPr>
          <a:xfrm>
            <a:off x="529390" y="4765040"/>
            <a:ext cx="11242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Chargés de lourds bidons de 5 à 20 litres d’eau, les enfants remontent un dénivelé de près de 100 m pour ramener l’eau nécessaire chez eux.</a:t>
            </a: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320821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herbe, arbre, personne&#10;&#10;Description générée automatiquement">
            <a:extLst>
              <a:ext uri="{FF2B5EF4-FFF2-40B4-BE49-F238E27FC236}">
                <a16:creationId xmlns:a16="http://schemas.microsoft.com/office/drawing/2014/main" id="{67611B89-EF32-075B-206E-3A917F54D7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0" b="20960"/>
          <a:stretch/>
        </p:blipFill>
        <p:spPr>
          <a:xfrm>
            <a:off x="33610" y="0"/>
            <a:ext cx="12191980" cy="6857989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F53908-9B96-7AF9-C524-12A7B6C25F38}"/>
              </a:ext>
            </a:extLst>
          </p:cNvPr>
          <p:cNvSpPr txBox="1"/>
          <p:nvPr/>
        </p:nvSpPr>
        <p:spPr>
          <a:xfrm>
            <a:off x="644893" y="4706841"/>
            <a:ext cx="113463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Le projet consiste à financer une pompe solaire pour acheminer l’eau dans une citerne au sommet de la colline afin d’alimenter des bornes fontaines dans le village.</a:t>
            </a:r>
            <a:endParaRPr lang="fr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4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herbe, extérieur, ciel, plante&#10;&#10;Description générée automatiquement">
            <a:extLst>
              <a:ext uri="{FF2B5EF4-FFF2-40B4-BE49-F238E27FC236}">
                <a16:creationId xmlns:a16="http://schemas.microsoft.com/office/drawing/2014/main" id="{6DCA4BA1-21AB-2F45-EF40-789AD873E4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C46D56-C388-77E3-04E4-77728CDB0FD2}"/>
              </a:ext>
            </a:extLst>
          </p:cNvPr>
          <p:cNvSpPr txBox="1"/>
          <p:nvPr/>
        </p:nvSpPr>
        <p:spPr>
          <a:xfrm>
            <a:off x="422826" y="1249224"/>
            <a:ext cx="113463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L’eau pompée à une profondeur suffisante est plus pure que sur les bords. Une petite station de potabilisation est également prévue. </a:t>
            </a:r>
            <a:endParaRPr lang="fr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0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erbe, extérieur&#10;&#10;Description générée automatiquement">
            <a:extLst>
              <a:ext uri="{FF2B5EF4-FFF2-40B4-BE49-F238E27FC236}">
                <a16:creationId xmlns:a16="http://schemas.microsoft.com/office/drawing/2014/main" id="{D9EC0677-555D-3C63-DE50-521683058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8360" y="857250"/>
            <a:ext cx="6858000" cy="5143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26B429-A735-51D3-3881-83D68653817C}"/>
              </a:ext>
            </a:extLst>
          </p:cNvPr>
          <p:cNvSpPr txBox="1"/>
          <p:nvPr/>
        </p:nvSpPr>
        <p:spPr>
          <a:xfrm>
            <a:off x="394636" y="500514"/>
            <a:ext cx="5986913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Pour aider les enfants et les familles de Rwabiyange, soutenez financièrement notre projet de Carême solidaire!</a:t>
            </a:r>
          </a:p>
          <a:p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Pour plus d’informations sur ce projet d’adduction, de potabilisation et de distribution d’eau, 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ici </a:t>
            </a:r>
            <a:r>
              <a:rPr lang="fr-FR" sz="2400" u="sng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fr-BE" sz="24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Image 5" descr="Une image contenant ciel, arbre, terrain, extérieur&#10;&#10;Description générée automatiquement">
            <a:extLst>
              <a:ext uri="{FF2B5EF4-FFF2-40B4-BE49-F238E27FC236}">
                <a16:creationId xmlns:a16="http://schemas.microsoft.com/office/drawing/2014/main" id="{C9CDCC39-5E37-3320-7281-F903D65CC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38" y="3429000"/>
            <a:ext cx="4123153" cy="30923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B51C57-78D0-6B58-3E9E-9EAB3C2D4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39" y="1349165"/>
            <a:ext cx="1183710" cy="11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16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000BD7-FB10-D1B4-1C34-1274D0039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887" y="0"/>
            <a:ext cx="4848225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3F3496-7364-2738-3099-6075EDB05C35}"/>
              </a:ext>
            </a:extLst>
          </p:cNvPr>
          <p:cNvSpPr txBox="1"/>
          <p:nvPr/>
        </p:nvSpPr>
        <p:spPr>
          <a:xfrm>
            <a:off x="4764502" y="5269831"/>
            <a:ext cx="3880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Baguet Script" panose="00000500000000000000" pitchFamily="2" charset="0"/>
              </a:rPr>
              <a:t>Qu’est-ce qui pourrait vous faire plus plaisir qu’une gaufre ?</a:t>
            </a:r>
            <a:endParaRPr lang="fr-BE" sz="2400" dirty="0">
              <a:solidFill>
                <a:srgbClr val="FF0000"/>
              </a:solidFill>
              <a:latin typeface="Baguet Script" panose="00000500000000000000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ED7D8FB-1723-651C-9E48-45F48EA54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95" y="1305316"/>
            <a:ext cx="3308767" cy="255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B9EFA500-8275-4924-73C3-BB8AC6244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112" y="1227826"/>
            <a:ext cx="3173316" cy="255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4C4A78-2C8C-50F7-0892-473E593AC827}"/>
              </a:ext>
            </a:extLst>
          </p:cNvPr>
          <p:cNvSpPr txBox="1"/>
          <p:nvPr/>
        </p:nvSpPr>
        <p:spPr>
          <a:xfrm>
            <a:off x="922222" y="3541276"/>
            <a:ext cx="2190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badi Extra Light" panose="020B0204020104020204" pitchFamily="34" charset="0"/>
              </a:rPr>
              <a:t>Gaufres vanille, à commander pour 7€</a:t>
            </a:r>
            <a:endParaRPr lang="fr-BE" dirty="0">
              <a:latin typeface="Abadi Extra Light" panose="020B0204020104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79117-B7EE-8646-1048-CCE76A6BBDFA}"/>
              </a:ext>
            </a:extLst>
          </p:cNvPr>
          <p:cNvSpPr txBox="1"/>
          <p:nvPr/>
        </p:nvSpPr>
        <p:spPr>
          <a:xfrm>
            <a:off x="8857281" y="3659494"/>
            <a:ext cx="2657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badi Extra Light" panose="020B0204020104020204" pitchFamily="34" charset="0"/>
              </a:rPr>
              <a:t>Gaufres chocolat, à commander pour 7,50€</a:t>
            </a:r>
            <a:endParaRPr lang="fr-BE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08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DAE84A5-1C8B-9E35-A034-28E1510DA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828" y="0"/>
            <a:ext cx="4688344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933AD1-70E3-1E34-D72E-0498067E130E}"/>
              </a:ext>
            </a:extLst>
          </p:cNvPr>
          <p:cNvSpPr txBox="1"/>
          <p:nvPr/>
        </p:nvSpPr>
        <p:spPr>
          <a:xfrm>
            <a:off x="4837765" y="5743608"/>
            <a:ext cx="349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Baguet Script" panose="00000500000000000000" pitchFamily="2" charset="0"/>
              </a:rPr>
              <a:t>Métro, boulot, gaufre !</a:t>
            </a:r>
            <a:endParaRPr lang="fr-BE" sz="2800" dirty="0">
              <a:solidFill>
                <a:srgbClr val="FF0000"/>
              </a:solidFill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5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39E047-F513-CA3C-5FCA-6F580E373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23812"/>
            <a:ext cx="4762500" cy="68103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9006D4-694B-D4FC-08AA-0BADDC6DB4A2}"/>
              </a:ext>
            </a:extLst>
          </p:cNvPr>
          <p:cNvSpPr txBox="1"/>
          <p:nvPr/>
        </p:nvSpPr>
        <p:spPr>
          <a:xfrm>
            <a:off x="4876800" y="5476240"/>
            <a:ext cx="3312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Baguet Script" panose="00000500000000000000" pitchFamily="2" charset="0"/>
              </a:rPr>
              <a:t>Toujours meilleure pour une bonne cause! </a:t>
            </a:r>
            <a:endParaRPr lang="fr-BE" sz="2400" dirty="0">
              <a:solidFill>
                <a:srgbClr val="FF0000"/>
              </a:solidFill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9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CD3496-8A22-6FE0-406D-A03068A0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54" y="0"/>
            <a:ext cx="4863291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FF9CBF-4853-2338-415F-85E62C00999A}"/>
              </a:ext>
            </a:extLst>
          </p:cNvPr>
          <p:cNvSpPr txBox="1"/>
          <p:nvPr/>
        </p:nvSpPr>
        <p:spPr>
          <a:xfrm>
            <a:off x="5117263" y="5631685"/>
            <a:ext cx="3281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Baguet Script" panose="00000500000000000000" pitchFamily="2" charset="0"/>
              </a:rPr>
              <a:t>La « plus bonne »!</a:t>
            </a:r>
            <a:endParaRPr lang="fr-BE" sz="2800" dirty="0">
              <a:solidFill>
                <a:srgbClr val="FF0000"/>
              </a:solidFill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10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1935EF7-392D-248F-B52C-321509051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572" y="0"/>
            <a:ext cx="4732855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0988A4-FBAC-DF88-2887-1247D0B92AE0}"/>
              </a:ext>
            </a:extLst>
          </p:cNvPr>
          <p:cNvSpPr txBox="1"/>
          <p:nvPr/>
        </p:nvSpPr>
        <p:spPr>
          <a:xfrm>
            <a:off x="4899258" y="5502977"/>
            <a:ext cx="3465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  <a:latin typeface="Baguet Script" panose="00000500000000000000" pitchFamily="2" charset="0"/>
              </a:rPr>
              <a:t>Prenez nos gaufres pour vous rassasier au goûter !</a:t>
            </a:r>
            <a:endParaRPr lang="fr-BE" sz="2400" dirty="0">
              <a:solidFill>
                <a:srgbClr val="FF0000"/>
              </a:solidFill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94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BC8F56-5DBC-4E35-A942-389BDC056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837" y="33337"/>
            <a:ext cx="4886325" cy="67913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EE8310-1C0F-0739-4B48-D90BF6AA94AB}"/>
              </a:ext>
            </a:extLst>
          </p:cNvPr>
          <p:cNvSpPr txBox="1"/>
          <p:nvPr/>
        </p:nvSpPr>
        <p:spPr>
          <a:xfrm>
            <a:off x="5095507" y="5460732"/>
            <a:ext cx="3241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  <a:latin typeface="Baguet Script" panose="00000500000000000000" pitchFamily="2" charset="0"/>
              </a:rPr>
              <a:t>Savourez! Ce sont les gaufres NDC!</a:t>
            </a:r>
            <a:endParaRPr lang="fr-BE" sz="2400" dirty="0">
              <a:solidFill>
                <a:srgbClr val="FF0000"/>
              </a:solidFill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43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arbre, extérieur&#10;&#10;Description générée automatiquement">
            <a:extLst>
              <a:ext uri="{FF2B5EF4-FFF2-40B4-BE49-F238E27FC236}">
                <a16:creationId xmlns:a16="http://schemas.microsoft.com/office/drawing/2014/main" id="{AE20908C-AFEC-A758-BBB9-6AE2B47AF2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"/>
          <a:stretch/>
        </p:blipFill>
        <p:spPr>
          <a:xfrm rot="5400000">
            <a:off x="-411596" y="1290519"/>
            <a:ext cx="5743616" cy="4276956"/>
          </a:xfrm>
          <a:prstGeom prst="rect">
            <a:avLst/>
          </a:prstGeom>
        </p:spPr>
      </p:pic>
      <p:pic>
        <p:nvPicPr>
          <p:cNvPr id="5" name="Image 4" descr="Une image contenant extérieur, arbre, herbe&#10;&#10;Description générée automatiquement">
            <a:extLst>
              <a:ext uri="{FF2B5EF4-FFF2-40B4-BE49-F238E27FC236}">
                <a16:creationId xmlns:a16="http://schemas.microsoft.com/office/drawing/2014/main" id="{98C1BC88-5FB6-991B-A617-49B3D91ABA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" r="381" b="2"/>
          <a:stretch/>
        </p:blipFill>
        <p:spPr>
          <a:xfrm>
            <a:off x="4772524" y="557189"/>
            <a:ext cx="7097742" cy="57436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3A79A8-A5EA-DC51-657B-170ADC2E90D9}"/>
              </a:ext>
            </a:extLst>
          </p:cNvPr>
          <p:cNvSpPr txBox="1"/>
          <p:nvPr/>
        </p:nvSpPr>
        <p:spPr>
          <a:xfrm>
            <a:off x="6506678" y="1029903"/>
            <a:ext cx="3628724" cy="254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Amasis MT Pro Black" panose="02040A04050005020304" pitchFamily="18" charset="0"/>
              </a:rPr>
              <a:t>On compte sur vous !</a:t>
            </a:r>
          </a:p>
          <a:p>
            <a:pPr algn="ctr"/>
            <a:endParaRPr lang="fr-FR" sz="105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Amasis MT Pro Black" panose="02040A04050005020304" pitchFamily="18" charset="0"/>
              </a:rPr>
              <a:t>MERCI de soutenir notre projet</a:t>
            </a:r>
          </a:p>
          <a:p>
            <a:pPr algn="ctr"/>
            <a:endParaRPr lang="fr-FR" sz="11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/>
            <a:endParaRPr lang="fr-FR" sz="11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Amasis MT Pro Black" panose="02040A04050005020304" pitchFamily="18" charset="0"/>
              </a:rPr>
              <a:t>L’équipe éducative de NDC</a:t>
            </a:r>
          </a:p>
          <a:p>
            <a:endParaRPr lang="fr-FR" dirty="0"/>
          </a:p>
          <a:p>
            <a:endParaRPr lang="fr-BE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7EB22BD-D15A-78BD-91CE-C7F827479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821" y="2989071"/>
            <a:ext cx="953172" cy="43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71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7E656F2-66CA-CC23-4209-1351E19BD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0" y="388250"/>
            <a:ext cx="2977581" cy="137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568BEC0-9D86-AA2A-C605-DACC4811A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14" y="1788054"/>
            <a:ext cx="3519287" cy="283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A5E0948-F12D-70E9-0FF5-47BF43EB0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21" y="1469434"/>
            <a:ext cx="3520876" cy="272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349D3AC2-3A62-AD57-1272-DA6BEAA3D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475" y="1238694"/>
            <a:ext cx="4094185" cy="306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D9F4F08-DA26-27C5-A133-1A53EF33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1" y="4682890"/>
            <a:ext cx="1737072" cy="174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6444DC-BC37-B37A-6B4B-E2403923BDA6}"/>
              </a:ext>
            </a:extLst>
          </p:cNvPr>
          <p:cNvSpPr txBox="1"/>
          <p:nvPr/>
        </p:nvSpPr>
        <p:spPr>
          <a:xfrm>
            <a:off x="2404413" y="5179596"/>
            <a:ext cx="9217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Vente de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gaufres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pour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soutenir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un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projet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d'adduction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, de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potabilisation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et de distribution </a:t>
            </a:r>
            <a:r>
              <a:rPr lang="en-US" sz="2400" b="1" i="0" u="none" strike="noStrike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d’eau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 pour les habitants de </a:t>
            </a:r>
            <a:r>
              <a:rPr lang="en-US" sz="2400" b="1" i="0" u="none" strike="noStrike" dirty="0" err="1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Rwabiyange</a:t>
            </a:r>
            <a:r>
              <a:rPr lang="en-US" sz="24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, au Rwanda</a:t>
            </a:r>
            <a:endParaRPr lang="fr-BE"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6FBCDD-E12A-C649-5403-918DEDC5F411}"/>
              </a:ext>
            </a:extLst>
          </p:cNvPr>
          <p:cNvSpPr txBox="1"/>
          <p:nvPr/>
        </p:nvSpPr>
        <p:spPr>
          <a:xfrm>
            <a:off x="4028686" y="478075"/>
            <a:ext cx="72539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i="0" u="none" strike="noStrike" dirty="0">
                <a:solidFill>
                  <a:srgbClr val="2F5597"/>
                </a:solidFill>
                <a:effectLst/>
                <a:latin typeface="Consolas" panose="020B0609020204030204" pitchFamily="49" charset="0"/>
              </a:rPr>
              <a:t>Action Carême 2023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​</a:t>
            </a:r>
            <a:endParaRPr lang="fr-BE" sz="5000" b="1" dirty="0"/>
          </a:p>
        </p:txBody>
      </p:sp>
      <p:pic>
        <p:nvPicPr>
          <p:cNvPr id="2" name="ayub-ogada-kothbiro-youtube">
            <a:hlinkClick r:id="" action="ppaction://media"/>
            <a:extLst>
              <a:ext uri="{FF2B5EF4-FFF2-40B4-BE49-F238E27FC236}">
                <a16:creationId xmlns:a16="http://schemas.microsoft.com/office/drawing/2014/main" id="{5A5AABC8-6EE4-CA08-B39D-56B9C0A033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49476" y="4013491"/>
            <a:ext cx="406400" cy="3582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3EB693E-5321-B3E5-110A-2FA7405813B9}"/>
              </a:ext>
            </a:extLst>
          </p:cNvPr>
          <p:cNvSpPr txBox="1"/>
          <p:nvPr/>
        </p:nvSpPr>
        <p:spPr>
          <a:xfrm>
            <a:off x="4928329" y="3725403"/>
            <a:ext cx="2190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badi Extra Light" panose="020B0204020104020204" pitchFamily="34" charset="0"/>
              </a:rPr>
              <a:t>Gaufres vanille, à commander pour 7 €</a:t>
            </a:r>
            <a:endParaRPr lang="fr-BE" dirty="0">
              <a:latin typeface="Abadi Extra Light" panose="020B0204020104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1A2B39-9A82-FEB9-C7FF-71BDBABA5731}"/>
              </a:ext>
            </a:extLst>
          </p:cNvPr>
          <p:cNvSpPr txBox="1"/>
          <p:nvPr/>
        </p:nvSpPr>
        <p:spPr>
          <a:xfrm>
            <a:off x="1454510" y="3496606"/>
            <a:ext cx="2657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badi Extra Light" panose="020B0204020104020204" pitchFamily="34" charset="0"/>
              </a:rPr>
              <a:t>Gaufres chocolat, à commander pour 7,50 €</a:t>
            </a:r>
            <a:endParaRPr lang="fr-BE" dirty="0">
              <a:latin typeface="Abadi Extra Light" panose="020B0204020104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2D33B9-D22E-186C-B522-15F9D59E0CEB}"/>
              </a:ext>
            </a:extLst>
          </p:cNvPr>
          <p:cNvSpPr txBox="1"/>
          <p:nvPr/>
        </p:nvSpPr>
        <p:spPr>
          <a:xfrm>
            <a:off x="2156130" y="4626188"/>
            <a:ext cx="8646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Courrier et talon de commandes remis aux aînés des familles ce 20 avril.</a:t>
            </a:r>
            <a:endParaRPr lang="fr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977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FAB0C65D76504A980BF0A68D095BB2" ma:contentTypeVersion="7" ma:contentTypeDescription="Crée un document." ma:contentTypeScope="" ma:versionID="041e68fdad9eb3e039a50d88ba89a760">
  <xsd:schema xmlns:xsd="http://www.w3.org/2001/XMLSchema" xmlns:xs="http://www.w3.org/2001/XMLSchema" xmlns:p="http://schemas.microsoft.com/office/2006/metadata/properties" xmlns:ns2="9cac63c6-eab6-47a6-acbb-a39030a739c6" xmlns:ns3="8a9748ad-a509-4eee-be18-0551d44b5acb" targetNamespace="http://schemas.microsoft.com/office/2006/metadata/properties" ma:root="true" ma:fieldsID="eddcc13dada7740720b995979956cad2" ns2:_="" ns3:_="">
    <xsd:import namespace="9cac63c6-eab6-47a6-acbb-a39030a739c6"/>
    <xsd:import namespace="8a9748ad-a509-4eee-be18-0551d44b5a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ac63c6-eab6-47a6-acbb-a39030a739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9748ad-a509-4eee-be18-0551d44b5ac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14328D-AB8A-4A4E-A89F-38D4051B5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410B76-9B9F-4094-A34E-FA698CCEAD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ac63c6-eab6-47a6-acbb-a39030a739c6"/>
    <ds:schemaRef ds:uri="8a9748ad-a509-4eee-be18-0551d44b5a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449</Words>
  <Application>Microsoft Office PowerPoint</Application>
  <PresentationFormat>Grand écran</PresentationFormat>
  <Paragraphs>37</Paragraphs>
  <Slides>20</Slides>
  <Notes>0</Notes>
  <HiddenSlides>0</HiddenSlides>
  <MMClips>2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Elise Gauthy</dc:creator>
  <cp:lastModifiedBy>Elise Gauthy</cp:lastModifiedBy>
  <cp:revision>23</cp:revision>
  <dcterms:created xsi:type="dcterms:W3CDTF">2023-03-12T13:04:29Z</dcterms:created>
  <dcterms:modified xsi:type="dcterms:W3CDTF">2023-03-18T13:02:49Z</dcterms:modified>
</cp:coreProperties>
</file>